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56" r:id="rId6"/>
    <p:sldId id="420" r:id="rId7"/>
    <p:sldId id="776" r:id="rId8"/>
    <p:sldId id="593" r:id="rId9"/>
    <p:sldId id="781" r:id="rId10"/>
    <p:sldId id="778" r:id="rId11"/>
    <p:sldId id="777" r:id="rId12"/>
    <p:sldId id="779" r:id="rId13"/>
    <p:sldId id="780" r:id="rId1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64" d="100"/>
          <a:sy n="64" d="100"/>
        </p:scale>
        <p:origin x="1352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4F991CF2-D8ED-428E-8BBE-FFA7DF9DEFF6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A21FD8D8-4F08-4ED8-86C7-BFF6A94AC3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E51A093E-0D33-4CA5-884F-CBB501C9170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ADC50372-3947-4ACB-B945-874C099DB8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798B8-3722-4339-B6B2-A142B44FF3DE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9228D-E90E-40D6-ABAE-7E44D03BDD56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8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53DAC-8F10-48D0-B091-895D348E0173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77354-7A2D-4888-8097-6873381DF573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86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2839-3306-410E-B88F-25380046105C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08FB-9B1E-4783-AD51-81F47204635A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7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736C-2AC2-4B26-BD52-C2998BBF4158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44EF2-3C03-42DF-B740-C463EF83C43F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1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2DCAC-D30C-4ABB-B950-684B669395A4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EF2BD-D9B0-488C-AC8C-9C40E46DAAEC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75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AE314-8E2C-4F02-B911-2A25FD85BAF4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C98F-FC12-4662-9103-2304AA097D48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3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B00F7-50C4-4027-8011-32A7DE2CFFD1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34BBB-95BB-4073-B81F-5D81E2656ED4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40B49-2D00-4F60-B755-D6E61AD029D2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251CC-4BE9-4CE9-B68E-7149EF422C5D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ACBE0-9306-475E-A336-D5B1D3B37C6A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4DB6E-C52A-4E20-80AE-25EB67453637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00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07F9D-BDE3-4921-9990-8286A125093B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4D5A5-5F86-43A1-8332-5D383A388104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1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AB384-15F1-45EC-93A5-851FAFED8B10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0DC7E-E907-4061-878B-97CABC642F91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3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6DB6-10CA-4B9D-983D-46BAAA9BAF7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FD71-A759-4BC4-9AC3-6023DB8601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B527C-380E-4FD4-BCAF-6D02856ECFC7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17-9-2018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3D8D4-0818-489F-915D-1673DE55C716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5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hyperlink" Target="Matrix%20afvalrecycling%20bedrijven.pd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hyperlink" Target="http://www.risicoinspecties.nl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95536" y="5517232"/>
            <a:ext cx="40324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48680"/>
            <a:ext cx="881816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059832" y="55172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ym typeface="Wingdings" pitchFamily="2" charset="2"/>
              </a:rPr>
              <a:t>Onverzekerbare risico’s ??  belang van preventie!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/>
          <p:nvPr/>
        </p:nvPicPr>
        <p:blipFill>
          <a:blip r:embed="rId2" cstate="screen">
            <a:lum bright="70000" contrast="-70000"/>
          </a:blip>
          <a:srcRect l="50595"/>
          <a:stretch>
            <a:fillRect/>
          </a:stretch>
        </p:blipFill>
        <p:spPr bwMode="auto">
          <a:xfrm>
            <a:off x="4427983" y="0"/>
            <a:ext cx="4716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2160239" cy="143653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6475956"/>
            <a:ext cx="2304256" cy="3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504" y="1484784"/>
            <a:ext cx="8856984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nl-NL" sz="3600" b="1" dirty="0"/>
              <a:t>De segmenten….</a:t>
            </a:r>
            <a:br>
              <a:rPr lang="nl-NL" sz="2800" b="1" dirty="0"/>
            </a:br>
            <a:endParaRPr lang="nl-NL" sz="28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046" y="4101967"/>
            <a:ext cx="2775477" cy="20453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80" y="1523097"/>
            <a:ext cx="2736304" cy="207678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02154" y="3568400"/>
            <a:ext cx="29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A…..bedrijven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35371" y="6163137"/>
            <a:ext cx="279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F….bedrijven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644008" y="3665488"/>
            <a:ext cx="275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B……bedrijven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583925" y="6129119"/>
            <a:ext cx="287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R…….bedrijven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1" y="4074607"/>
            <a:ext cx="2733365" cy="205002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15" y="1519110"/>
            <a:ext cx="2772308" cy="207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/>
          <p:nvPr/>
        </p:nvPicPr>
        <p:blipFill>
          <a:blip r:embed="rId2" cstate="screen">
            <a:lum bright="70000" contrast="-70000"/>
          </a:blip>
          <a:srcRect l="50595"/>
          <a:stretch>
            <a:fillRect/>
          </a:stretch>
        </p:blipFill>
        <p:spPr bwMode="auto">
          <a:xfrm>
            <a:off x="4427983" y="0"/>
            <a:ext cx="4716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2160239" cy="143653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6475956"/>
            <a:ext cx="2304256" cy="3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504" y="1484784"/>
            <a:ext cx="8856984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nl-NL" sz="3600" b="1" dirty="0"/>
              <a:t>Waar is het mis gegaan?</a:t>
            </a:r>
            <a:endParaRPr lang="nl-NL" sz="28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51520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</a:t>
            </a:r>
            <a:r>
              <a:rPr lang="nl-NL" dirty="0"/>
              <a:t> veel “brand” in de branche!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15616" y="21328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</a:t>
            </a:r>
            <a:r>
              <a:rPr lang="nl-NL" dirty="0"/>
              <a:t> grote branden in de branche!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57983" y="27177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</a:t>
            </a:r>
            <a:r>
              <a:rPr lang="nl-NL" dirty="0"/>
              <a:t> weinig premie….!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375755" y="330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</a:t>
            </a:r>
            <a:r>
              <a:rPr lang="nl-NL" dirty="0"/>
              <a:t> weinig aandacht voor preventie!!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3528" y="46531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Bouwen volgens het bouwbesluit……..kan leiden tot lastig verzekerbare risico’s of onverzekerbare risico’s!!</a:t>
            </a:r>
          </a:p>
        </p:txBody>
      </p:sp>
    </p:spTree>
    <p:extLst>
      <p:ext uri="{BB962C8B-B14F-4D97-AF65-F5344CB8AC3E}">
        <p14:creationId xmlns:p14="http://schemas.microsoft.com/office/powerpoint/2010/main" val="20428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/>
          <p:nvPr/>
        </p:nvPicPr>
        <p:blipFill>
          <a:blip r:embed="rId2" cstate="screen">
            <a:lum bright="70000" contrast="-70000"/>
          </a:blip>
          <a:srcRect l="50595"/>
          <a:stretch>
            <a:fillRect/>
          </a:stretch>
        </p:blipFill>
        <p:spPr bwMode="auto">
          <a:xfrm>
            <a:off x="4427983" y="0"/>
            <a:ext cx="4716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2160239" cy="143653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6475956"/>
            <a:ext cx="2304256" cy="3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504" y="1484784"/>
            <a:ext cx="8856984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BvT plan van aanpak: Procesmatig!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059832" y="1628800"/>
            <a:ext cx="24482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Vaststellen risicoprofiel</a:t>
            </a:r>
          </a:p>
          <a:p>
            <a:pPr algn="ctr"/>
            <a:r>
              <a:rPr lang="nl-NL" dirty="0"/>
              <a:t>Per locatie!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11560" y="2852936"/>
            <a:ext cx="12961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Laag risico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131840" y="2852936"/>
            <a:ext cx="22322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Middelbaar risico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444208" y="2852936"/>
            <a:ext cx="12961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Hoog risico</a:t>
            </a:r>
          </a:p>
        </p:txBody>
      </p:sp>
      <p:cxnSp>
        <p:nvCxnSpPr>
          <p:cNvPr id="24" name="Rechte verbindingslijn met pijl 23"/>
          <p:cNvCxnSpPr>
            <a:stCxn id="11" idx="2"/>
          </p:cNvCxnSpPr>
          <p:nvPr/>
        </p:nvCxnSpPr>
        <p:spPr>
          <a:xfrm>
            <a:off x="4283968" y="2275131"/>
            <a:ext cx="0" cy="505797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4283968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283968" y="24928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1043608" y="2492896"/>
            <a:ext cx="324036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>
            <a:off x="1043608" y="2492896"/>
            <a:ext cx="0" cy="36004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4283968" y="2492896"/>
            <a:ext cx="288032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611560" y="4005064"/>
            <a:ext cx="7128792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5" action="ppaction://hlinkfile"/>
              </a:rPr>
              <a:t>Beveiligingsniveau conform model Burghgraef van Tiel &amp; Partners</a:t>
            </a:r>
            <a:endParaRPr lang="nl-NL" dirty="0"/>
          </a:p>
        </p:txBody>
      </p:sp>
      <p:cxnSp>
        <p:nvCxnSpPr>
          <p:cNvPr id="56" name="Rechte verbindingslijn met pijl 55"/>
          <p:cNvCxnSpPr/>
          <p:nvPr/>
        </p:nvCxnSpPr>
        <p:spPr>
          <a:xfrm>
            <a:off x="1043608" y="3212976"/>
            <a:ext cx="0" cy="7920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>
            <a:off x="7164288" y="3212976"/>
            <a:ext cx="0" cy="7920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>
            <a:off x="4283968" y="3212976"/>
            <a:ext cx="0" cy="7920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>
            <a:off x="7164288" y="2492896"/>
            <a:ext cx="0" cy="36004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/>
          <p:cNvSpPr txBox="1"/>
          <p:nvPr/>
        </p:nvSpPr>
        <p:spPr>
          <a:xfrm>
            <a:off x="2555776" y="4797152"/>
            <a:ext cx="352839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Frequentie schade </a:t>
            </a:r>
            <a:r>
              <a:rPr lang="nl-NL" dirty="0">
                <a:sym typeface="Wingdings" pitchFamily="2" charset="2"/>
              </a:rPr>
              <a:t> lager;</a:t>
            </a:r>
          </a:p>
          <a:p>
            <a:pPr algn="ctr"/>
            <a:r>
              <a:rPr lang="nl-NL" dirty="0">
                <a:sym typeface="Wingdings" pitchFamily="2" charset="2"/>
              </a:rPr>
              <a:t>Schadeomvang  lager.</a:t>
            </a:r>
            <a:endParaRPr lang="nl-NL" dirty="0"/>
          </a:p>
        </p:txBody>
      </p:sp>
      <p:cxnSp>
        <p:nvCxnSpPr>
          <p:cNvPr id="62" name="Rechte verbindingslijn met pijl 61"/>
          <p:cNvCxnSpPr/>
          <p:nvPr/>
        </p:nvCxnSpPr>
        <p:spPr>
          <a:xfrm>
            <a:off x="4283968" y="4365104"/>
            <a:ext cx="0" cy="36004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195736" y="57332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Verzekerbaar </a:t>
            </a:r>
            <a:r>
              <a:rPr lang="nl-NL" b="1" dirty="0">
                <a:sym typeface="Wingdings" pitchFamily="2" charset="2"/>
              </a:rPr>
              <a:t> op “normale” condities</a:t>
            </a:r>
          </a:p>
          <a:p>
            <a:pPr algn="ctr"/>
            <a:r>
              <a:rPr lang="nl-NL" b="1" dirty="0">
                <a:sym typeface="Wingdings" pitchFamily="2" charset="2"/>
              </a:rPr>
              <a:t>Bedrijfscontinuïteit beter gewaarborgd!!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54" grpId="0" animBg="1"/>
      <p:bldP spid="61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0595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160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475413"/>
            <a:ext cx="23034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950" y="1484313"/>
            <a:ext cx="885666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950" y="6453188"/>
            <a:ext cx="8928100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itel 15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Risicoprofiel </a:t>
            </a:r>
            <a:r>
              <a:rPr lang="nl-NL" dirty="0">
                <a:sym typeface="Wingdings" pitchFamily="2" charset="2"/>
              </a:rPr>
              <a:t> R….bedrijven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07504" y="2132856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nl-NL" b="1" dirty="0"/>
              <a:t>Type risico: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Hout (bomen, struiken, </a:t>
            </a:r>
            <a:r>
              <a:rPr lang="nl-NL" dirty="0" err="1"/>
              <a:t>etc</a:t>
            </a:r>
            <a:r>
              <a:rPr lang="nl-NL" dirty="0"/>
              <a:t>);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Hout (bouwafval);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Kunststof, rubber &amp; granulaat;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Huishoudelijk afval;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Papier (oud) en karton;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Metalen (schoon);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Metalen (vervuild, </a:t>
            </a:r>
          </a:p>
          <a:p>
            <a:pPr>
              <a:tabLst>
                <a:tab pos="265113" algn="l"/>
              </a:tabLst>
            </a:pPr>
            <a:r>
              <a:rPr lang="nl-NL" dirty="0"/>
              <a:t>	sloopbedrijven);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nl-NL" dirty="0"/>
              <a:t>	Kleding.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851920" y="292494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Type bewerking:</a:t>
            </a:r>
          </a:p>
          <a:p>
            <a:r>
              <a:rPr lang="nl-NL" dirty="0"/>
              <a:t>1: Inzameling</a:t>
            </a:r>
          </a:p>
          <a:p>
            <a:r>
              <a:rPr lang="nl-NL" dirty="0"/>
              <a:t>2: Inzameling &amp; sortering;</a:t>
            </a:r>
          </a:p>
          <a:p>
            <a:pPr>
              <a:tabLst>
                <a:tab pos="265113" algn="l"/>
              </a:tabLst>
            </a:pPr>
            <a:r>
              <a:rPr lang="nl-NL" dirty="0"/>
              <a:t>3: Inzameling, sortering &amp; 	verkleining.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948264" y="32849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Beveiligingsniv</a:t>
            </a:r>
            <a:r>
              <a:rPr lang="nl-NL" b="1" dirty="0"/>
              <a:t>:</a:t>
            </a:r>
          </a:p>
          <a:p>
            <a:r>
              <a:rPr lang="nl-NL" dirty="0"/>
              <a:t>I, II, III, IV</a:t>
            </a: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107504" y="2132856"/>
            <a:ext cx="0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07504" y="2132856"/>
            <a:ext cx="3384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3491880" y="2132856"/>
            <a:ext cx="0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107504" y="4941168"/>
            <a:ext cx="3384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851920" y="2924944"/>
            <a:ext cx="0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3851920" y="4365104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3851920" y="2924944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6588224" y="2924944"/>
            <a:ext cx="0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3491880" y="3573016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6876256" y="3284984"/>
            <a:ext cx="0" cy="6480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6876256" y="3933056"/>
            <a:ext cx="20162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876256" y="3284984"/>
            <a:ext cx="20162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8892480" y="3284984"/>
            <a:ext cx="0" cy="6480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>
            <a:off x="6588224" y="3645024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0595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160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475413"/>
            <a:ext cx="23034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950" y="1484313"/>
            <a:ext cx="885666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950" y="6453188"/>
            <a:ext cx="8928100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itel 15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Voorbeeld </a:t>
            </a:r>
            <a:r>
              <a:rPr lang="nl-NL" dirty="0">
                <a:sym typeface="Wingdings" panose="05000000000000000000" pitchFamily="2" charset="2"/>
              </a:rPr>
              <a:t> bouwafval inpandig opgeslagen</a:t>
            </a:r>
            <a:endParaRPr lang="nl-NL" dirty="0"/>
          </a:p>
        </p:txBody>
      </p:sp>
      <p:pic>
        <p:nvPicPr>
          <p:cNvPr id="2050" name="Picture 2" descr="C:\Users\Public\Pictures\nieuwe foto's bvt\19122017\100___12\IMG_0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448" y="1700808"/>
            <a:ext cx="6090365" cy="4567773"/>
          </a:xfrm>
          <a:prstGeom prst="rect">
            <a:avLst/>
          </a:prstGeom>
          <a:noFill/>
        </p:spPr>
      </p:pic>
      <p:cxnSp>
        <p:nvCxnSpPr>
          <p:cNvPr id="14" name="Rechte verbindingslijn 13"/>
          <p:cNvCxnSpPr/>
          <p:nvPr/>
        </p:nvCxnSpPr>
        <p:spPr>
          <a:xfrm flipV="1">
            <a:off x="2267744" y="3717032"/>
            <a:ext cx="432048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3347864" y="3573016"/>
            <a:ext cx="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932040" y="3068960"/>
            <a:ext cx="0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5493" y="2018725"/>
            <a:ext cx="1516666" cy="10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020272" y="3068960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/>
              <a:t>Extra wanden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>
            <a:off x="5004048" y="2924944"/>
            <a:ext cx="20162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3347864" y="2924944"/>
            <a:ext cx="3672408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 flipV="1">
            <a:off x="1619672" y="1988840"/>
            <a:ext cx="5400600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62" y="4814549"/>
            <a:ext cx="1494489" cy="14944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5690" y="3472829"/>
            <a:ext cx="1496273" cy="12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/>
          <p:nvPr/>
        </p:nvPicPr>
        <p:blipFill>
          <a:blip r:embed="rId2" cstate="screen">
            <a:lum bright="70000" contrast="-70000"/>
          </a:blip>
          <a:srcRect l="50595"/>
          <a:stretch>
            <a:fillRect/>
          </a:stretch>
        </p:blipFill>
        <p:spPr bwMode="auto">
          <a:xfrm>
            <a:off x="4427983" y="0"/>
            <a:ext cx="4716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2160239" cy="143653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6475956"/>
            <a:ext cx="2304256" cy="3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504" y="1484784"/>
            <a:ext cx="8856984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nl-NL" sz="3600" b="1" dirty="0"/>
              <a:t>Voorbeelden, buitenopslag</a:t>
            </a:r>
            <a:endParaRPr lang="nl-NL" sz="28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86" y="1724348"/>
            <a:ext cx="2699792" cy="20248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692276"/>
            <a:ext cx="2936276" cy="2287254"/>
          </a:xfrm>
          <a:prstGeom prst="rect">
            <a:avLst/>
          </a:prstGeom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144476"/>
            <a:ext cx="2936276" cy="22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4106" y="4293095"/>
            <a:ext cx="2792162" cy="20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Rechte verbindingslijn met pijl 12"/>
          <p:cNvCxnSpPr/>
          <p:nvPr/>
        </p:nvCxnSpPr>
        <p:spPr>
          <a:xfrm>
            <a:off x="3619844" y="2885389"/>
            <a:ext cx="1274262" cy="1703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6" idx="3"/>
          </p:cNvCxnSpPr>
          <p:nvPr/>
        </p:nvCxnSpPr>
        <p:spPr>
          <a:xfrm flipV="1">
            <a:off x="3619844" y="5265332"/>
            <a:ext cx="127426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0595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160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475413"/>
            <a:ext cx="23034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950" y="1484313"/>
            <a:ext cx="885666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950" y="6453188"/>
            <a:ext cx="8928100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itel 15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r>
              <a:rPr lang="nl-NL" dirty="0"/>
              <a:t>Shredders</a:t>
            </a:r>
          </a:p>
        </p:txBody>
      </p:sp>
      <p:sp>
        <p:nvSpPr>
          <p:cNvPr id="3080" name="Tijdelijke aanduiding voor inhoud 29"/>
          <p:cNvSpPr>
            <a:spLocks noGrp="1"/>
          </p:cNvSpPr>
          <p:nvPr>
            <p:ph sz="half" idx="1"/>
          </p:nvPr>
        </p:nvSpPr>
        <p:spPr>
          <a:xfrm>
            <a:off x="457200" y="1550990"/>
            <a:ext cx="4166800" cy="4575174"/>
          </a:xfrm>
        </p:spPr>
        <p:txBody>
          <a:bodyPr/>
          <a:lstStyle/>
          <a:p>
            <a:r>
              <a:rPr lang="nl-NL" dirty="0"/>
              <a:t>Sprinklers;</a:t>
            </a:r>
          </a:p>
          <a:p>
            <a:r>
              <a:rPr lang="nl-NL" dirty="0"/>
              <a:t>Eind controle, dagelijks;</a:t>
            </a:r>
          </a:p>
          <a:p>
            <a:r>
              <a:rPr lang="nl-NL" dirty="0"/>
              <a:t>Onderhoud programma;</a:t>
            </a:r>
          </a:p>
          <a:p>
            <a:r>
              <a:rPr lang="nl-NL" dirty="0"/>
              <a:t>Na shredder, broei controle.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 descr="C:\Users\Public\Pictures\nieuwe foto's bvt\19122017\100___12\IMG_0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000" y="1952836"/>
            <a:ext cx="4368485" cy="327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4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2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0595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Z:\Logo's\nieuw\300dpi logo's\blauwe balk + logo 200 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160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475413"/>
            <a:ext cx="23034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22"/>
          <p:cNvCxnSpPr/>
          <p:nvPr/>
        </p:nvCxnSpPr>
        <p:spPr>
          <a:xfrm>
            <a:off x="107950" y="1484313"/>
            <a:ext cx="885666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07950" y="6453188"/>
            <a:ext cx="8928100" cy="0"/>
          </a:xfrm>
          <a:prstGeom prst="line">
            <a:avLst/>
          </a:prstGeom>
          <a:ln w="12700">
            <a:solidFill>
              <a:srgbClr val="A32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itel 9"/>
          <p:cNvSpPr>
            <a:spLocks noGrp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r>
              <a:rPr lang="nl-NL" sz="2800" b="1" dirty="0"/>
              <a:t>Moeilijke risico’s, zijn verzekerbaar, mits zaken op orde! Maatwerk.</a:t>
            </a:r>
          </a:p>
        </p:txBody>
      </p:sp>
      <p:sp>
        <p:nvSpPr>
          <p:cNvPr id="30" name="Tijdelijke aanduiding voor inhoud 29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50800" contourW="12700" prstMaterial="matte">
              <a:contourClr>
                <a:srgbClr val="A3275C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effectLst>
                <a:outerShdw blurRad="50800" dist="38100" dir="18900000" algn="bl" rotWithShape="0">
                  <a:srgbClr val="A3275C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effectLst>
                <a:outerShdw blurRad="50800" dist="38100" dir="18900000" algn="bl" rotWithShape="0">
                  <a:srgbClr val="A3275C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effectLst>
                <a:outerShdw blurRad="50800" dist="38100" dir="18900000" algn="bl" rotWithShape="0">
                  <a:srgbClr val="A3275C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438077" y="5349260"/>
            <a:ext cx="7343775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Ing. J. Burghgraef,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5"/>
              </a:rPr>
              <a:t>www.risicoinspecties.nl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nl-NL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0050" y="1569944"/>
            <a:ext cx="2981652" cy="24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852" y="1568580"/>
            <a:ext cx="2952329" cy="245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3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e BvT_blanco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9851326EF644BADBB3C677D1BC093" ma:contentTypeVersion="11" ma:contentTypeDescription="Een nieuw document maken." ma:contentTypeScope="" ma:versionID="3915b79b83bd7d6b8a9d8ff5be4627ad">
  <xsd:schema xmlns:xsd="http://www.w3.org/2001/XMLSchema" xmlns:xs="http://www.w3.org/2001/XMLSchema" xmlns:p="http://schemas.microsoft.com/office/2006/metadata/properties" xmlns:ns2="4e6dd7ed-8390-4b70-b816-57e041ea27dc" xmlns:ns3="57f0ea1c-bd1e-4bc4-9e0e-fb77be01f5be" targetNamespace="http://schemas.microsoft.com/office/2006/metadata/properties" ma:root="true" ma:fieldsID="1557d146d40de300ececae83c07bf5e7" ns2:_="" ns3:_="">
    <xsd:import namespace="4e6dd7ed-8390-4b70-b816-57e041ea27dc"/>
    <xsd:import namespace="57f0ea1c-bd1e-4bc4-9e0e-fb77be01f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Datum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dd7ed-8390-4b70-b816-57e041ea2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atum" ma:index="16" nillable="true" ma:displayName="Datum" ma:format="DateOnly" ma:internalName="Datum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0ea1c-bd1e-4bc4-9e0e-fb77be01f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4e6dd7ed-8390-4b70-b816-57e041ea27dc" xsi:nil="true"/>
    <SharedWithUsers xmlns="57f0ea1c-bd1e-4bc4-9e0e-fb77be01f5be">
      <UserInfo>
        <DisplayName>Enno Wiertsema</DisplayName>
        <AccountId>14</AccountId>
        <AccountType/>
      </UserInfo>
      <UserInfo>
        <DisplayName>Ludger de Bruijn</DisplayName>
        <AccountId>19</AccountId>
        <AccountType/>
      </UserInfo>
      <UserInfo>
        <DisplayName>Dorien Aaftink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2585975-CF51-4282-80AD-FE7763339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6dd7ed-8390-4b70-b816-57e041ea27dc"/>
    <ds:schemaRef ds:uri="57f0ea1c-bd1e-4bc4-9e0e-fb77be01f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842FC-348A-4B94-B902-C09880ED6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041EA5-C3DF-4C83-BC03-352DC22635D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7f0ea1c-bd1e-4bc4-9e0e-fb77be01f5be"/>
    <ds:schemaRef ds:uri="4e6dd7ed-8390-4b70-b816-57e041ea27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202</Words>
  <Application>Microsoft Office PowerPoint</Application>
  <PresentationFormat>Diavoorstelling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Office-thema</vt:lpstr>
      <vt:lpstr>Presentatie BvT_blanco</vt:lpstr>
      <vt:lpstr>PowerPoint-presentatie</vt:lpstr>
      <vt:lpstr>De segmenten…. </vt:lpstr>
      <vt:lpstr>Waar is het mis gegaan?</vt:lpstr>
      <vt:lpstr>BvT plan van aanpak: Procesmatig!</vt:lpstr>
      <vt:lpstr>Risicoprofiel  R….bedrijven</vt:lpstr>
      <vt:lpstr>Voorbeeld  bouwafval inpandig opgeslagen</vt:lpstr>
      <vt:lpstr>Voorbeelden, buitenopslag</vt:lpstr>
      <vt:lpstr>Shredders</vt:lpstr>
      <vt:lpstr>Moeilijke risico’s, zijn verzekerbaar, mits zaken op orde! Maatwerk.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DieuwkeV</dc:creator>
  <cp:lastModifiedBy>Sonja Cats</cp:lastModifiedBy>
  <cp:revision>340</cp:revision>
  <dcterms:created xsi:type="dcterms:W3CDTF">2012-03-09T15:54:42Z</dcterms:created>
  <dcterms:modified xsi:type="dcterms:W3CDTF">2018-09-17T09:55:20Z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0x01010022E9851326EF644BADBB3C677D1BC093</vt:lpwstr>
  </property>
</Properties>
</file>